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6"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54"/>
    <p:restoredTop sz="95329"/>
  </p:normalViewPr>
  <p:slideViewPr>
    <p:cSldViewPr snapToGrid="0" snapToObjects="1">
      <p:cViewPr varScale="1">
        <p:scale>
          <a:sx n="94" d="100"/>
          <a:sy n="94" d="100"/>
        </p:scale>
        <p:origin x="95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5/12/21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5/12/21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5/12/21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5/12/21</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5/12/21</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5/12/21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5/12/21</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5/12/21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5/12/21</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5/12/21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5/12/21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5/12/21</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important-new/Job%20Application%20Stuff/Enhanced%20Course%20Development%20and%20Universal%20Design_Transcript.docx"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mailto:gerhardtbh@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653C0-873D-854A-88BB-C521FA4878F8}"/>
              </a:ext>
            </a:extLst>
          </p:cNvPr>
          <p:cNvSpPr>
            <a:spLocks noGrp="1"/>
          </p:cNvSpPr>
          <p:nvPr>
            <p:ph type="ctrTitle"/>
          </p:nvPr>
        </p:nvSpPr>
        <p:spPr/>
        <p:txBody>
          <a:bodyPr/>
          <a:lstStyle/>
          <a:p>
            <a:r>
              <a:rPr lang="en-US" dirty="0"/>
              <a:t>Enhanced Course Development and Universal Design </a:t>
            </a:r>
          </a:p>
        </p:txBody>
      </p:sp>
      <p:sp>
        <p:nvSpPr>
          <p:cNvPr id="3" name="Subtitle 2">
            <a:extLst>
              <a:ext uri="{FF2B5EF4-FFF2-40B4-BE49-F238E27FC236}">
                <a16:creationId xmlns:a16="http://schemas.microsoft.com/office/drawing/2014/main" id="{0EC32CB6-7885-3B4F-84E7-0C151381B229}"/>
              </a:ext>
            </a:extLst>
          </p:cNvPr>
          <p:cNvSpPr>
            <a:spLocks noGrp="1"/>
          </p:cNvSpPr>
          <p:nvPr>
            <p:ph type="subTitle" idx="1"/>
          </p:nvPr>
        </p:nvSpPr>
        <p:spPr/>
        <p:txBody>
          <a:bodyPr/>
          <a:lstStyle/>
          <a:p>
            <a:r>
              <a:rPr lang="en-US" dirty="0"/>
              <a:t>Ben Gerhardt </a:t>
            </a:r>
          </a:p>
        </p:txBody>
      </p:sp>
    </p:spTree>
    <p:extLst>
      <p:ext uri="{BB962C8B-B14F-4D97-AF65-F5344CB8AC3E}">
        <p14:creationId xmlns:p14="http://schemas.microsoft.com/office/powerpoint/2010/main" val="2284132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FC080-0435-FB4A-B7C8-D0EC8D065877}"/>
              </a:ext>
            </a:extLst>
          </p:cNvPr>
          <p:cNvSpPr>
            <a:spLocks noGrp="1"/>
          </p:cNvSpPr>
          <p:nvPr>
            <p:ph type="title"/>
          </p:nvPr>
        </p:nvSpPr>
        <p:spPr/>
        <p:txBody>
          <a:bodyPr>
            <a:normAutofit fontScale="90000"/>
          </a:bodyPr>
          <a:lstStyle/>
          <a:p>
            <a:r>
              <a:rPr lang="en-US" dirty="0"/>
              <a:t>Outline for Asynchronous Faculty Training and Development Course</a:t>
            </a:r>
          </a:p>
        </p:txBody>
      </p:sp>
      <p:sp>
        <p:nvSpPr>
          <p:cNvPr id="3" name="Content Placeholder 2">
            <a:extLst>
              <a:ext uri="{FF2B5EF4-FFF2-40B4-BE49-F238E27FC236}">
                <a16:creationId xmlns:a16="http://schemas.microsoft.com/office/drawing/2014/main" id="{15131828-7B4E-7749-954C-1DC4ED2BA450}"/>
              </a:ext>
            </a:extLst>
          </p:cNvPr>
          <p:cNvSpPr>
            <a:spLocks noGrp="1"/>
          </p:cNvSpPr>
          <p:nvPr>
            <p:ph idx="1"/>
          </p:nvPr>
        </p:nvSpPr>
        <p:spPr/>
        <p:txBody>
          <a:bodyPr/>
          <a:lstStyle/>
          <a:p>
            <a:r>
              <a:rPr lang="en-US" dirty="0"/>
              <a:t>This presentation will show an outline of the faculty training and development course I created in 2020.</a:t>
            </a:r>
          </a:p>
          <a:p>
            <a:r>
              <a:rPr lang="en-US" dirty="0">
                <a:hlinkClick r:id="rId2"/>
              </a:rPr>
              <a:t>Accessible Transcript for Alternative Viewing</a:t>
            </a:r>
            <a:endParaRPr lang="en-US" dirty="0"/>
          </a:p>
        </p:txBody>
      </p:sp>
    </p:spTree>
    <p:extLst>
      <p:ext uri="{BB962C8B-B14F-4D97-AF65-F5344CB8AC3E}">
        <p14:creationId xmlns:p14="http://schemas.microsoft.com/office/powerpoint/2010/main" val="3685863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768DC-0C85-B64A-A7EE-4C1C7FF17717}"/>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C6F678A3-326A-4B47-9CF5-D6E6BCFF9D75}"/>
              </a:ext>
            </a:extLst>
          </p:cNvPr>
          <p:cNvSpPr>
            <a:spLocks noGrp="1"/>
          </p:cNvSpPr>
          <p:nvPr>
            <p:ph idx="1"/>
          </p:nvPr>
        </p:nvSpPr>
        <p:spPr>
          <a:xfrm>
            <a:off x="5118448" y="312821"/>
            <a:ext cx="6184922" cy="6256421"/>
          </a:xfrm>
        </p:spPr>
        <p:txBody>
          <a:bodyPr>
            <a:noAutofit/>
          </a:bodyPr>
          <a:lstStyle/>
          <a:p>
            <a:pPr marL="0" indent="0">
              <a:buNone/>
            </a:pPr>
            <a:r>
              <a:rPr lang="en-US" sz="900" b="1" dirty="0"/>
              <a:t>Welcome to _____!</a:t>
            </a:r>
          </a:p>
          <a:p>
            <a:pPr marL="0" indent="0">
              <a:buNone/>
            </a:pPr>
            <a:r>
              <a:rPr lang="en-US" sz="900" dirty="0"/>
              <a:t>It is our great pleasure as an institution to welcome you aboard the ___ Team! We strive to assist our faculty in numerous ways to better facilitate educational instruction. This course has been designed to give you an in-depth view of _____ instruction and the values of our institution. We train our students, faculty, and staff to be agile to prepare them to be able to learn, grow, and adapt to their ever-changing social environments. This recent pandemic has only heightened the importance of having  an agile mindset. This mindset provides all of us in the _______ Community with a chance at a sustainable future. By adopting this type of mindset, we can adjust and grow our capabilities to acclimate to an increasingly evolving world. </a:t>
            </a:r>
          </a:p>
          <a:p>
            <a:pPr marL="0" indent="0">
              <a:buNone/>
            </a:pPr>
            <a:r>
              <a:rPr lang="en-US" sz="900" dirty="0"/>
              <a:t>This faculty professional development course and training focuses on the use of ______’s Instructor Educational Resources such as Canvas, which is the Learning Management System (LMS) that ______ utilizes. By leveraging the Canvas operating system, instructors can create a robust and dynamic class environment through course design, class management, speed grading, and course presence. Instructors are given a plethora of resources at their disposal to assist in setting up their classrooms (such as this training), and furthermore, will be able to deliver effective teaching methods for all students. </a:t>
            </a:r>
          </a:p>
          <a:p>
            <a:pPr marL="0" indent="0">
              <a:buNone/>
            </a:pPr>
            <a:r>
              <a:rPr lang="en-US" sz="900" dirty="0"/>
              <a:t>We, at_______, pride ourselves in the ability to reach all students effectively with our classroom instruction. We encourage the ______ community to reach out to the _____ Office for any questions regarding being an instructor at the college. We have created a strong bond between faculty, staff, and students by being agile during these unprecedented circumstances, and adapting together to the large-scale change that has occurred around the globe. If you have any questions, please feel free to contact us directly at: _____. This course will go over what resources and tools will be available to you to help prepare your course for any modality.  As instructors, you all have a variety experiences and needs for your classes, and the ____ Team is here to work with the specific school, department, or individual.  We will be checking in with you regularly to make sure that you are as comfortable as you can be with your classes.</a:t>
            </a:r>
          </a:p>
          <a:p>
            <a:pPr marL="0" indent="0">
              <a:buNone/>
            </a:pPr>
            <a:r>
              <a:rPr lang="en-US" sz="900" b="1" dirty="0"/>
              <a:t>Course Learning Objectives:</a:t>
            </a:r>
          </a:p>
          <a:p>
            <a:pPr lvl="0"/>
            <a:r>
              <a:rPr lang="en-US" sz="900" dirty="0"/>
              <a:t>Determine which online tools you can use effectively to enhance your teaching.</a:t>
            </a:r>
          </a:p>
          <a:p>
            <a:pPr lvl="0"/>
            <a:r>
              <a:rPr lang="en-US" sz="900" dirty="0"/>
              <a:t>Evaluate various approaches of teaching pedagogy through an assortment of modalities.</a:t>
            </a:r>
          </a:p>
          <a:p>
            <a:pPr lvl="0"/>
            <a:r>
              <a:rPr lang="en-US" sz="900" dirty="0"/>
              <a:t>Assess course content to meet diverse student needs with an emphasis on retention.</a:t>
            </a:r>
          </a:p>
          <a:p>
            <a:pPr lvl="0"/>
            <a:r>
              <a:rPr lang="en-US" sz="900" dirty="0"/>
              <a:t>Apply the Universal Design for Learning (UDL) framework in your course design.</a:t>
            </a:r>
          </a:p>
          <a:p>
            <a:pPr lvl="0"/>
            <a:r>
              <a:rPr lang="en-US" sz="900" dirty="0"/>
              <a:t>Prepare a course module proposal transitioning from one modality to another.</a:t>
            </a:r>
          </a:p>
        </p:txBody>
      </p:sp>
    </p:spTree>
    <p:extLst>
      <p:ext uri="{BB962C8B-B14F-4D97-AF65-F5344CB8AC3E}">
        <p14:creationId xmlns:p14="http://schemas.microsoft.com/office/powerpoint/2010/main" val="350339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6E789-D856-AC4A-8D03-8DD22FCD2ABF}"/>
              </a:ext>
            </a:extLst>
          </p:cNvPr>
          <p:cNvSpPr>
            <a:spLocks noGrp="1"/>
          </p:cNvSpPr>
          <p:nvPr>
            <p:ph type="title"/>
          </p:nvPr>
        </p:nvSpPr>
        <p:spPr/>
        <p:txBody>
          <a:bodyPr>
            <a:normAutofit fontScale="90000"/>
          </a:bodyPr>
          <a:lstStyle/>
          <a:p>
            <a:r>
              <a:rPr lang="en-US" dirty="0"/>
              <a:t>Module 1: Leveraging Your Canvas Classroom</a:t>
            </a:r>
          </a:p>
        </p:txBody>
      </p:sp>
      <p:sp>
        <p:nvSpPr>
          <p:cNvPr id="3" name="Content Placeholder 2">
            <a:extLst>
              <a:ext uri="{FF2B5EF4-FFF2-40B4-BE49-F238E27FC236}">
                <a16:creationId xmlns:a16="http://schemas.microsoft.com/office/drawing/2014/main" id="{70086D52-0746-9040-9267-C0F8198613DD}"/>
              </a:ext>
            </a:extLst>
          </p:cNvPr>
          <p:cNvSpPr>
            <a:spLocks noGrp="1"/>
          </p:cNvSpPr>
          <p:nvPr>
            <p:ph idx="1"/>
          </p:nvPr>
        </p:nvSpPr>
        <p:spPr>
          <a:xfrm>
            <a:off x="5118447" y="372979"/>
            <a:ext cx="6281873" cy="5919537"/>
          </a:xfrm>
        </p:spPr>
        <p:txBody>
          <a:bodyPr>
            <a:normAutofit fontScale="32500" lnSpcReduction="20000"/>
          </a:bodyPr>
          <a:lstStyle/>
          <a:p>
            <a:pPr marL="0" indent="0">
              <a:buNone/>
            </a:pPr>
            <a:r>
              <a:rPr lang="en-US" sz="3100" b="1" dirty="0"/>
              <a:t>Module Learning Objectives</a:t>
            </a:r>
          </a:p>
          <a:p>
            <a:r>
              <a:rPr lang="en-US" sz="3100" dirty="0"/>
              <a:t>Acquire basic Canvas knowledge to effectively leverage the learning management system (LMS) in your course(s).</a:t>
            </a:r>
          </a:p>
          <a:p>
            <a:r>
              <a:rPr lang="en-US" sz="3100" dirty="0"/>
              <a:t>Classify how to best utilize Canvas for Universal Design for Learning (UDL) principles.</a:t>
            </a:r>
          </a:p>
          <a:p>
            <a:r>
              <a:rPr lang="en-US" sz="3100" dirty="0"/>
              <a:t>Arrange a module in your course to reflect (UDL) principles.</a:t>
            </a:r>
          </a:p>
          <a:p>
            <a:pPr marL="0" indent="0">
              <a:buNone/>
            </a:pPr>
            <a:r>
              <a:rPr lang="en-US" sz="3100" b="1" dirty="0"/>
              <a:t>Assessments Created</a:t>
            </a:r>
          </a:p>
          <a:p>
            <a:r>
              <a:rPr lang="en-US" sz="3100" b="1" dirty="0"/>
              <a:t>Introduce yourself to the _____ Community! </a:t>
            </a:r>
            <a:r>
              <a:rPr lang="en-US" sz="3100" dirty="0"/>
              <a:t>Please review the Canvas Studio page before completing this discussion. Using Studio, please create a a short presentation (5 minutes or less) introducing yourself as an instructor to our community. Use this as a test run for video recordings in your courses moving forward here at the college. After uploading the video, please share the link as a descriptive link in the discussion. To generate a link, find your video in the Studio library. Select the </a:t>
            </a:r>
            <a:r>
              <a:rPr lang="en-US" sz="3100" b="1" dirty="0"/>
              <a:t>three dots option </a:t>
            </a:r>
            <a:r>
              <a:rPr lang="en-US" sz="3100" dirty="0"/>
              <a:t>and choose </a:t>
            </a:r>
            <a:r>
              <a:rPr lang="en-US" sz="3100" b="1" dirty="0"/>
              <a:t>share media</a:t>
            </a:r>
            <a:r>
              <a:rPr lang="en-US" sz="3100" dirty="0"/>
              <a:t>. Click </a:t>
            </a:r>
            <a:r>
              <a:rPr lang="en-US" sz="3100" b="1" dirty="0"/>
              <a:t>Create Public Link. </a:t>
            </a:r>
            <a:r>
              <a:rPr lang="en-US" sz="3100" dirty="0"/>
              <a:t>This will create the link you need to make a descriptive link for this discussion. Please be sure to respond to at least one fellow colleague to keep the conversation and collaboration ongoing.</a:t>
            </a:r>
          </a:p>
          <a:p>
            <a:r>
              <a:rPr lang="en-US" sz="3100" b="1" dirty="0"/>
              <a:t>Leveraging Modules in Instructional Design: </a:t>
            </a:r>
            <a:r>
              <a:rPr lang="en-US" sz="3100" dirty="0"/>
              <a:t>Instructional design through utilization of modules is a major component of leveraging the Canvas LMS to its fullest potential. With modules, each week of the semester can be organized with clear steps, objectives, and student learning outcomes tied with assessments. Review the courses you are going to be teaching. Are they organized in modules?  If so, what does each module consist of? Does the class have flow and cohesiveness through use of modules? Why do you think it is important to organize courses by module? Please provide specific examples. As always, please be sure to respond to at least one fellow colleague to keep the conversation and collaboration ongoing.</a:t>
            </a:r>
          </a:p>
          <a:p>
            <a:r>
              <a:rPr lang="en-US" sz="3100" b="1" dirty="0"/>
              <a:t>Set up your </a:t>
            </a:r>
            <a:r>
              <a:rPr lang="en-US" sz="3100" b="1" dirty="0" err="1"/>
              <a:t>Portfolium</a:t>
            </a:r>
            <a:r>
              <a:rPr lang="en-US" sz="3100" b="1" dirty="0"/>
              <a:t> Digital Portfolio. </a:t>
            </a:r>
            <a:r>
              <a:rPr lang="en-US" sz="3100" dirty="0"/>
              <a:t>Post the link as a descriptive link to the discussion and be sure to provide feedback to one other colleague on their digital portfolio. </a:t>
            </a:r>
          </a:p>
          <a:p>
            <a:r>
              <a:rPr lang="en-US" sz="3100" b="1" dirty="0"/>
              <a:t>LMS Use Reflection: </a:t>
            </a:r>
            <a:r>
              <a:rPr lang="en-US" sz="3100" dirty="0"/>
              <a:t>After completing Canvas Basics and exploring the features of the LMS, what do you see as advantages for using Canvas? What are some of the disadvantages you foresee? As always, please be sure to respond to at least one fellow colleague to keep the conversation and collaboration ongoing.</a:t>
            </a:r>
            <a:endParaRPr lang="en-US" sz="3100" b="1" dirty="0"/>
          </a:p>
          <a:p>
            <a:endParaRPr lang="en-US" b="1" dirty="0"/>
          </a:p>
        </p:txBody>
      </p:sp>
    </p:spTree>
    <p:extLst>
      <p:ext uri="{BB962C8B-B14F-4D97-AF65-F5344CB8AC3E}">
        <p14:creationId xmlns:p14="http://schemas.microsoft.com/office/powerpoint/2010/main" val="4266385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FAC89-236F-3447-900B-A6B7741A7209}"/>
              </a:ext>
            </a:extLst>
          </p:cNvPr>
          <p:cNvSpPr>
            <a:spLocks noGrp="1"/>
          </p:cNvSpPr>
          <p:nvPr>
            <p:ph type="title"/>
          </p:nvPr>
        </p:nvSpPr>
        <p:spPr/>
        <p:txBody>
          <a:bodyPr>
            <a:normAutofit fontScale="90000"/>
          </a:bodyPr>
          <a:lstStyle/>
          <a:p>
            <a:r>
              <a:rPr lang="en-US" dirty="0"/>
              <a:t>Module 2: Educational Technology Tools</a:t>
            </a:r>
          </a:p>
        </p:txBody>
      </p:sp>
      <p:sp>
        <p:nvSpPr>
          <p:cNvPr id="3" name="Content Placeholder 2">
            <a:extLst>
              <a:ext uri="{FF2B5EF4-FFF2-40B4-BE49-F238E27FC236}">
                <a16:creationId xmlns:a16="http://schemas.microsoft.com/office/drawing/2014/main" id="{C1F74BF9-70FD-EF49-9A38-4BE402909E1C}"/>
              </a:ext>
            </a:extLst>
          </p:cNvPr>
          <p:cNvSpPr>
            <a:spLocks noGrp="1"/>
          </p:cNvSpPr>
          <p:nvPr>
            <p:ph idx="1"/>
          </p:nvPr>
        </p:nvSpPr>
        <p:spPr>
          <a:xfrm>
            <a:off x="5118447" y="457200"/>
            <a:ext cx="6281873" cy="5594608"/>
          </a:xfrm>
        </p:spPr>
        <p:txBody>
          <a:bodyPr>
            <a:normAutofit fontScale="47500" lnSpcReduction="20000"/>
          </a:bodyPr>
          <a:lstStyle/>
          <a:p>
            <a:pPr marL="0" indent="0">
              <a:buNone/>
            </a:pPr>
            <a:r>
              <a:rPr lang="en-US" sz="2200" b="1" dirty="0"/>
              <a:t>Module Learning Objectives</a:t>
            </a:r>
          </a:p>
          <a:p>
            <a:r>
              <a:rPr lang="en-US" sz="2200" dirty="0"/>
              <a:t>Identify areas in your course(s) to implement  our institution’s educational technology tools.</a:t>
            </a:r>
          </a:p>
          <a:p>
            <a:r>
              <a:rPr lang="en-US" sz="2200" dirty="0"/>
              <a:t>Differentiate between educational technology tools to maximize their individual utility.</a:t>
            </a:r>
          </a:p>
          <a:p>
            <a:r>
              <a:rPr lang="en-US" sz="2200" dirty="0"/>
              <a:t>Evaluate your course design for use of educational technology and to fully leverage the function of each applicable tool.</a:t>
            </a:r>
          </a:p>
          <a:p>
            <a:pPr marL="0" indent="0">
              <a:buNone/>
            </a:pPr>
            <a:r>
              <a:rPr lang="en-US" sz="2200" b="1" dirty="0"/>
              <a:t>Assessments Created</a:t>
            </a:r>
          </a:p>
          <a:p>
            <a:r>
              <a:rPr lang="en-US" sz="2200" b="1" dirty="0"/>
              <a:t>Navigate Microsoft Teams— </a:t>
            </a:r>
            <a:r>
              <a:rPr lang="en-US" sz="2200" dirty="0"/>
              <a:t>Please review the </a:t>
            </a:r>
            <a:r>
              <a:rPr lang="en-US" sz="2200" b="1" dirty="0"/>
              <a:t>Microsoft Teams Page </a:t>
            </a:r>
            <a:r>
              <a:rPr lang="en-US" sz="2200" dirty="0"/>
              <a:t>before completing this assignment. Please be sure to answer this question in its entirety. Suppose a faculty member calls you asking how to set up their Microsoft Teams for remote and online learning. They want to know the basics of the platform. They've heard you can schedule meetings right from the app and can create channels to organize synchronous learning in their course. They also have heard you can link your Team to Canvas with just a few simple steps, as well as uploading the recorded sessions to Canvas as well. They were hoping you can assist them in setting up their virtual classroom space using Teams at our institution. </a:t>
            </a:r>
            <a:r>
              <a:rPr lang="en-US" sz="2200" b="1" dirty="0"/>
              <a:t>Given the information above, how would you best advise your colleague to start?</a:t>
            </a:r>
            <a:r>
              <a:rPr lang="en-US" sz="2200" dirty="0"/>
              <a:t> How do you schedule a meeting in Teams? What is a channel, and how do you create it? Thinking about the virtual classroom, how might you lecture using Teams? What's the best way to link Teams to Canvas? Please provide this as a descriptive link when answering this part of the question. Lastly, what is the process for uploading a recorded Teams session to Canvas Studio? Be thorough in your response, and please be sure to respond to a fellow colleague to keep the conversation and collaboration ongoing.</a:t>
            </a:r>
          </a:p>
          <a:p>
            <a:r>
              <a:rPr lang="en-US" sz="2200" b="1" dirty="0"/>
              <a:t>Create a Kahoot! Assignment—</a:t>
            </a:r>
            <a:r>
              <a:rPr lang="en-US" sz="2200" dirty="0"/>
              <a:t>In order to activate your license in Kahoot!, please email us for approval. Once approved, please review the Kahoot page before beginning this discussion, and watch the following training videos to better understand how to create a Kahoot!, and how the overall platform functions: </a:t>
            </a:r>
            <a:r>
              <a:rPr lang="en-US" sz="2200" b="1" dirty="0"/>
              <a:t>How to Create a Kahoot!, How to Play a Kahoot!</a:t>
            </a:r>
            <a:r>
              <a:rPr lang="en-US" sz="2200" dirty="0"/>
              <a:t>, and </a:t>
            </a:r>
            <a:r>
              <a:rPr lang="en-US" sz="2200" b="1" dirty="0"/>
              <a:t>Hosting a Kahoot! in the Remote Setting</a:t>
            </a:r>
            <a:r>
              <a:rPr lang="en-US" sz="2200" dirty="0"/>
              <a:t>. Then, create a Kahoot! quiz and share the link here as a descriptive link. As always, please be sure to respond to at least one fellow colleague to keep the conversation and collaboration ongoing.</a:t>
            </a:r>
          </a:p>
          <a:p>
            <a:endParaRPr lang="en-US" dirty="0"/>
          </a:p>
          <a:p>
            <a:pPr marL="0" indent="0">
              <a:buNone/>
            </a:pPr>
            <a:endParaRPr lang="en-US" b="1" dirty="0"/>
          </a:p>
        </p:txBody>
      </p:sp>
    </p:spTree>
    <p:extLst>
      <p:ext uri="{BB962C8B-B14F-4D97-AF65-F5344CB8AC3E}">
        <p14:creationId xmlns:p14="http://schemas.microsoft.com/office/powerpoint/2010/main" val="10981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FE0B6-57B0-B54D-9DD8-932EEB844F47}"/>
              </a:ext>
            </a:extLst>
          </p:cNvPr>
          <p:cNvSpPr>
            <a:spLocks noGrp="1"/>
          </p:cNvSpPr>
          <p:nvPr>
            <p:ph type="title"/>
          </p:nvPr>
        </p:nvSpPr>
        <p:spPr/>
        <p:txBody>
          <a:bodyPr/>
          <a:lstStyle/>
          <a:p>
            <a:r>
              <a:rPr lang="en-US" dirty="0"/>
              <a:t>Module 3: Accessibility</a:t>
            </a:r>
          </a:p>
        </p:txBody>
      </p:sp>
      <p:sp>
        <p:nvSpPr>
          <p:cNvPr id="3" name="Content Placeholder 2">
            <a:extLst>
              <a:ext uri="{FF2B5EF4-FFF2-40B4-BE49-F238E27FC236}">
                <a16:creationId xmlns:a16="http://schemas.microsoft.com/office/drawing/2014/main" id="{211AB8E6-551B-A346-9C11-31AD9296E467}"/>
              </a:ext>
            </a:extLst>
          </p:cNvPr>
          <p:cNvSpPr>
            <a:spLocks noGrp="1"/>
          </p:cNvSpPr>
          <p:nvPr>
            <p:ph idx="1"/>
          </p:nvPr>
        </p:nvSpPr>
        <p:spPr>
          <a:xfrm>
            <a:off x="5118447" y="120317"/>
            <a:ext cx="6281873" cy="6424862"/>
          </a:xfrm>
        </p:spPr>
        <p:txBody>
          <a:bodyPr>
            <a:noAutofit/>
          </a:bodyPr>
          <a:lstStyle/>
          <a:p>
            <a:pPr marL="0" indent="0">
              <a:buNone/>
            </a:pPr>
            <a:r>
              <a:rPr lang="en-US" sz="800" b="1" dirty="0"/>
              <a:t>Module Learning Objectives</a:t>
            </a:r>
          </a:p>
          <a:p>
            <a:r>
              <a:rPr lang="en-US" sz="800" dirty="0"/>
              <a:t>Identify the important aspects of accessibility in course design and delivery.</a:t>
            </a:r>
          </a:p>
          <a:p>
            <a:r>
              <a:rPr lang="en-US" sz="800" dirty="0"/>
              <a:t>Acquire educational technology skills related to accessibility to facilitate ADA compliance in your course(s).</a:t>
            </a:r>
          </a:p>
          <a:p>
            <a:r>
              <a:rPr lang="en-US" sz="800" dirty="0"/>
              <a:t>Assess your teaching pedagogy and course design to ensure you are following ADA principles and compliance.</a:t>
            </a:r>
          </a:p>
          <a:p>
            <a:pPr marL="0" indent="0">
              <a:buNone/>
            </a:pPr>
            <a:r>
              <a:rPr lang="en-US" sz="800" b="1" dirty="0"/>
              <a:t>Assessments Created</a:t>
            </a:r>
          </a:p>
          <a:p>
            <a:r>
              <a:rPr lang="en-US" sz="800" b="1" dirty="0"/>
              <a:t>Accessibility Check # 1: Microsoft Word Document</a:t>
            </a:r>
            <a:r>
              <a:rPr lang="en-US" sz="800" dirty="0"/>
              <a:t>—Please find a Microsoft word document with content from a previous course(s). Run the Accessibility checker by going to </a:t>
            </a:r>
            <a:r>
              <a:rPr lang="en-US" sz="800" b="1" dirty="0"/>
              <a:t>Review</a:t>
            </a:r>
            <a:r>
              <a:rPr lang="en-US" sz="800" dirty="0"/>
              <a:t>,</a:t>
            </a:r>
            <a:r>
              <a:rPr lang="en-US" sz="800" b="1" dirty="0"/>
              <a:t>  </a:t>
            </a:r>
            <a:r>
              <a:rPr lang="en-US" sz="800" dirty="0"/>
              <a:t>and then </a:t>
            </a:r>
            <a:r>
              <a:rPr lang="en-US" sz="800" b="1" dirty="0"/>
              <a:t>Check Accessibility</a:t>
            </a:r>
            <a:r>
              <a:rPr lang="en-US" sz="800" dirty="0"/>
              <a:t>. Are there any issues with your document? If so, what are they? How did you fix them using Word’s Accessibility checker? What can you do to minimize these issues, if any, for future documents? </a:t>
            </a:r>
          </a:p>
          <a:p>
            <a:r>
              <a:rPr lang="en-US" sz="800" b="1" dirty="0"/>
              <a:t>Accessibility Check # 2: Power Point Presentation</a:t>
            </a:r>
            <a:r>
              <a:rPr lang="en-US" sz="800" dirty="0"/>
              <a:t>: Please find a power point presentation you have created from a previous course(s). Run the Accessibility checker by going to</a:t>
            </a:r>
            <a:r>
              <a:rPr lang="en-US" sz="800" b="1" dirty="0"/>
              <a:t> Review</a:t>
            </a:r>
            <a:r>
              <a:rPr lang="en-US" sz="800" dirty="0"/>
              <a:t>, and then </a:t>
            </a:r>
            <a:r>
              <a:rPr lang="en-US" sz="800" b="1" dirty="0"/>
              <a:t>Check Accessibility. </a:t>
            </a:r>
            <a:r>
              <a:rPr lang="en-US" sz="800" dirty="0"/>
              <a:t>Are there any issues with your presentation? If so, what are they? How did you fix them using Power Point’s Accessibility checker? What can you do to minimize these issues, if any, for future presentations? Does your presentation have a transcript and/or an audio recording? If so, please attach here. If not, please provide one here. </a:t>
            </a:r>
          </a:p>
          <a:p>
            <a:r>
              <a:rPr lang="en-US" sz="800" b="1" dirty="0"/>
              <a:t>Accessibility Check # 3: Canvas Page - Alt Text, Descriptive Text, Accessible Tables, and Descriptive Links</a:t>
            </a:r>
            <a:r>
              <a:rPr lang="en-US" sz="800" dirty="0"/>
              <a:t>—Please find a content page, preferably from your Canvas course(s) modules, and be sure it has an image and/or a table and an external link.  Create an alt text for the image in your page. Remember alt text should be no longer than 1-2 sentences. If the description is longer than this, please use a descriptive text instead.  Next, find your external link (create one if need be), and create a descriptive link. Lastly, run the accessibility checker in your Canvas page to be sure the page is accessible. Post the link to your course content page here as a descriptive link (i.e., the name of your course or the name of the page).</a:t>
            </a:r>
          </a:p>
          <a:p>
            <a:r>
              <a:rPr lang="en-US" sz="800" b="1" dirty="0"/>
              <a:t>Accessibility Check # 4: PDF</a:t>
            </a:r>
            <a:r>
              <a:rPr lang="en-US" sz="800" dirty="0"/>
              <a:t>--Please find a PDF on your computer and open the document. Try to highlight the text. If you can highlight the text and copy/paste it, you should be all set. If you have a ______ computer, and you cannot highlight the text of your PDF document, </a:t>
            </a:r>
            <a:r>
              <a:rPr lang="en-US" sz="800" b="1" dirty="0"/>
              <a:t>run the OCR component </a:t>
            </a:r>
            <a:r>
              <a:rPr lang="en-US" sz="800" dirty="0"/>
              <a:t>in Acrobat Pro, which is included in the suite of software on your computer. Click </a:t>
            </a:r>
            <a:r>
              <a:rPr lang="en-US" sz="800" b="1" dirty="0"/>
              <a:t>Tools </a:t>
            </a:r>
            <a:r>
              <a:rPr lang="en-US" sz="800" dirty="0"/>
              <a:t>and then </a:t>
            </a:r>
            <a:r>
              <a:rPr lang="en-US" sz="800" b="1" dirty="0"/>
              <a:t>Enhance Scans</a:t>
            </a:r>
            <a:r>
              <a:rPr lang="en-US" sz="800" dirty="0"/>
              <a:t>. For those of you who are adjuncts with an unreadable PDF, please consider alternative content for your course. If you have the document in another form (such as Word) please utilize this instead.  Be sure you have a screen-reader accessible document before attaching the document to this assignment. We will review the document to be sure you have successfully made it accessible.</a:t>
            </a:r>
          </a:p>
          <a:p>
            <a:r>
              <a:rPr lang="en-US" sz="800" b="1" dirty="0"/>
              <a:t>Accessibility Check # 5: Multimedia Accessibility (Canvas Studio)—</a:t>
            </a:r>
            <a:r>
              <a:rPr lang="en-US" sz="800" dirty="0"/>
              <a:t>Please find your Module 1 Canvas Studio introduction video in your Studio video library in Canvas. Scroll over to your video and select </a:t>
            </a:r>
            <a:r>
              <a:rPr lang="en-US" sz="800" b="1" dirty="0"/>
              <a:t>view</a:t>
            </a:r>
            <a:r>
              <a:rPr lang="en-US" sz="800" dirty="0"/>
              <a:t>. Locate the </a:t>
            </a:r>
            <a:r>
              <a:rPr lang="en-US" sz="800" b="1" dirty="0"/>
              <a:t>captions</a:t>
            </a:r>
            <a:r>
              <a:rPr lang="en-US" sz="800" dirty="0"/>
              <a:t> tab directly below the video and click this option. Find </a:t>
            </a:r>
            <a:r>
              <a:rPr lang="en-US" sz="800" b="1" dirty="0"/>
              <a:t>Captions Request</a:t>
            </a:r>
            <a:r>
              <a:rPr lang="en-US" sz="800" dirty="0"/>
              <a:t>, choose </a:t>
            </a:r>
            <a:r>
              <a:rPr lang="en-US" sz="800" b="1" dirty="0"/>
              <a:t>English</a:t>
            </a:r>
            <a:r>
              <a:rPr lang="en-US" sz="800" dirty="0"/>
              <a:t> from the drop-down menu and request your captions. Please allow processing time, and you will be notified when they are ready by email. Go back into your studio library and follow the same process to arrive at </a:t>
            </a:r>
            <a:r>
              <a:rPr lang="en-US" sz="800" b="1" dirty="0"/>
              <a:t>Captions</a:t>
            </a:r>
            <a:r>
              <a:rPr lang="en-US" sz="800" dirty="0"/>
              <a:t>. Click </a:t>
            </a:r>
            <a:r>
              <a:rPr lang="en-US" sz="800" b="1" dirty="0"/>
              <a:t>Review and Publish</a:t>
            </a:r>
            <a:r>
              <a:rPr lang="en-US" sz="800" dirty="0"/>
              <a:t> to edit your captions to be sure they are precise. All edits will save in real time. Once your captioning and editing is complete, please provide a descriptive link of your studio video in this assignment.</a:t>
            </a:r>
          </a:p>
        </p:txBody>
      </p:sp>
    </p:spTree>
    <p:extLst>
      <p:ext uri="{BB962C8B-B14F-4D97-AF65-F5344CB8AC3E}">
        <p14:creationId xmlns:p14="http://schemas.microsoft.com/office/powerpoint/2010/main" val="3585351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84181-BFF9-B04B-B1E8-5322860861C6}"/>
              </a:ext>
            </a:extLst>
          </p:cNvPr>
          <p:cNvSpPr>
            <a:spLocks noGrp="1"/>
          </p:cNvSpPr>
          <p:nvPr>
            <p:ph type="title"/>
          </p:nvPr>
        </p:nvSpPr>
        <p:spPr/>
        <p:txBody>
          <a:bodyPr/>
          <a:lstStyle/>
          <a:p>
            <a:r>
              <a:rPr lang="en-US" dirty="0"/>
              <a:t>Module 4: Diversity, Equity, and Inclusion</a:t>
            </a:r>
          </a:p>
        </p:txBody>
      </p:sp>
      <p:sp>
        <p:nvSpPr>
          <p:cNvPr id="3" name="Content Placeholder 2">
            <a:extLst>
              <a:ext uri="{FF2B5EF4-FFF2-40B4-BE49-F238E27FC236}">
                <a16:creationId xmlns:a16="http://schemas.microsoft.com/office/drawing/2014/main" id="{F5212D46-AD7E-3E4C-82B4-77B0357533A0}"/>
              </a:ext>
            </a:extLst>
          </p:cNvPr>
          <p:cNvSpPr>
            <a:spLocks noGrp="1"/>
          </p:cNvSpPr>
          <p:nvPr>
            <p:ph idx="1"/>
          </p:nvPr>
        </p:nvSpPr>
        <p:spPr/>
        <p:txBody>
          <a:bodyPr>
            <a:normAutofit fontScale="47500" lnSpcReduction="20000"/>
          </a:bodyPr>
          <a:lstStyle/>
          <a:p>
            <a:pPr marL="0" indent="0">
              <a:buNone/>
            </a:pPr>
            <a:r>
              <a:rPr lang="en-US" b="1" dirty="0"/>
              <a:t>Module Learning Objectives</a:t>
            </a:r>
          </a:p>
          <a:p>
            <a:r>
              <a:rPr lang="en-US" dirty="0"/>
              <a:t>Identify what equitable learning outcomes are and how that would function in a higher education environment.</a:t>
            </a:r>
          </a:p>
          <a:p>
            <a:r>
              <a:rPr lang="en-US" dirty="0"/>
              <a:t>Analyze your course design for varied perspectives  and provide concrete solutions to make your course more diversified in its approach.</a:t>
            </a:r>
          </a:p>
          <a:p>
            <a:r>
              <a:rPr lang="en-US" dirty="0"/>
              <a:t>Evaluate an Open Educational Resource (OER) and identify at least three (3) ways this lends itself to more equitable outcomes for marginalized communities. </a:t>
            </a:r>
          </a:p>
          <a:p>
            <a:pPr marL="0" indent="0">
              <a:buNone/>
            </a:pPr>
            <a:r>
              <a:rPr lang="en-US" b="1" dirty="0"/>
              <a:t>Assessments Created</a:t>
            </a:r>
          </a:p>
          <a:p>
            <a:r>
              <a:rPr lang="en-US" b="1" dirty="0"/>
              <a:t>OER Assignment:</a:t>
            </a:r>
            <a:r>
              <a:rPr lang="en-US" dirty="0"/>
              <a:t> Please review the Open Educational Resources Page before completing this discussion. Using the OER database of your choice (George Mason’s </a:t>
            </a:r>
            <a:r>
              <a:rPr lang="en-US" dirty="0" err="1"/>
              <a:t>Metafinder</a:t>
            </a:r>
            <a:r>
              <a:rPr lang="en-US" dirty="0"/>
              <a:t> is highly recommended), please find an OER of your choice that is applicable to your content expertise. It can be an open textbook, module, quiz, video, image, syllabus, and game/simulation, to name a few. The implementation of OERs really comes down to student equity as the cost of textbooks are exorbitant for the average student, and thus deters many potential learners. Please find an OER (preferably a replaceable open textbook to start) and explain how this will fit into your course(s). What is the OER? How will you utilize it in your course? What does it replace and enhance in your current course? Please provide the descriptive link of your OER (i.e., the name of the textbook, document, video, etc.) in the discussion as well. As always, please be sure to respond to at least one fellow colleague to keep the conversation and collaboration ongoing.</a:t>
            </a:r>
          </a:p>
          <a:p>
            <a:r>
              <a:rPr lang="en-US" b="1" dirty="0"/>
              <a:t>What does diversity mean to you?</a:t>
            </a:r>
            <a:r>
              <a:rPr lang="en-US" dirty="0"/>
              <a:t> How might you incorporate multiple perspectives in your course(s)? Why is it important to be mindful of individual culture? How can you be sure to avoid microaggressions in your class? How can we be objective in our instruction and avoid implicit bias? Please be sure to respond to at least one fellow colleague to keep the conversation and collaboration ongoing.</a:t>
            </a:r>
          </a:p>
          <a:p>
            <a:r>
              <a:rPr lang="en-US" b="1" dirty="0"/>
              <a:t>Agile Response to Covid-19:</a:t>
            </a:r>
            <a:r>
              <a:rPr lang="en-US" dirty="0"/>
              <a:t> Given the unprecedented circumstances in the world today with the Covid-19 Pandemic, what has the transition to remote learning taught you as an educator? What does the future of higher education look like to you? What examples can you provide to elucidate your experiences to our community? Please be sure to respond to at least one fellow colleague to keep the conversation and collaboration ongoing. </a:t>
            </a:r>
          </a:p>
        </p:txBody>
      </p:sp>
    </p:spTree>
    <p:extLst>
      <p:ext uri="{BB962C8B-B14F-4D97-AF65-F5344CB8AC3E}">
        <p14:creationId xmlns:p14="http://schemas.microsoft.com/office/powerpoint/2010/main" val="2370886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8EE5-8F7E-9542-847E-B2C605826CA7}"/>
              </a:ext>
            </a:extLst>
          </p:cNvPr>
          <p:cNvSpPr>
            <a:spLocks noGrp="1"/>
          </p:cNvSpPr>
          <p:nvPr>
            <p:ph type="title"/>
          </p:nvPr>
        </p:nvSpPr>
        <p:spPr/>
        <p:txBody>
          <a:bodyPr>
            <a:normAutofit fontScale="90000"/>
          </a:bodyPr>
          <a:lstStyle/>
          <a:p>
            <a:r>
              <a:rPr lang="en-US" dirty="0"/>
              <a:t>Module 5: Engaging Students in Course Content</a:t>
            </a:r>
          </a:p>
        </p:txBody>
      </p:sp>
      <p:sp>
        <p:nvSpPr>
          <p:cNvPr id="3" name="Content Placeholder 2">
            <a:extLst>
              <a:ext uri="{FF2B5EF4-FFF2-40B4-BE49-F238E27FC236}">
                <a16:creationId xmlns:a16="http://schemas.microsoft.com/office/drawing/2014/main" id="{213CBE71-8562-3048-85B4-0E3C01ACE522}"/>
              </a:ext>
            </a:extLst>
          </p:cNvPr>
          <p:cNvSpPr>
            <a:spLocks noGrp="1"/>
          </p:cNvSpPr>
          <p:nvPr>
            <p:ph idx="1"/>
          </p:nvPr>
        </p:nvSpPr>
        <p:spPr>
          <a:xfrm>
            <a:off x="5118447" y="445167"/>
            <a:ext cx="6281873" cy="5823285"/>
          </a:xfrm>
        </p:spPr>
        <p:txBody>
          <a:bodyPr>
            <a:normAutofit fontScale="62500" lnSpcReduction="20000"/>
          </a:bodyPr>
          <a:lstStyle/>
          <a:p>
            <a:pPr marL="0" indent="0">
              <a:buNone/>
            </a:pPr>
            <a:r>
              <a:rPr lang="en-US" sz="1900" b="1" dirty="0"/>
              <a:t>Module Learning Objectives</a:t>
            </a:r>
          </a:p>
          <a:p>
            <a:r>
              <a:rPr lang="en-US" sz="1900" dirty="0"/>
              <a:t>Identify at least three (3) ways in which you can engage students in course content through alternatives to the traditional lecture.</a:t>
            </a:r>
          </a:p>
          <a:p>
            <a:r>
              <a:rPr lang="en-US" sz="1900" dirty="0"/>
              <a:t>Characterize how the Constructivist Theory of Learning will fit into your course design and delivery.</a:t>
            </a:r>
          </a:p>
          <a:p>
            <a:r>
              <a:rPr lang="en-US" sz="1900" dirty="0"/>
              <a:t>Apply at least one (1) new strategy for positively impacting student engagement in your course(s). </a:t>
            </a:r>
            <a:endParaRPr lang="en-US" sz="1900" b="1" dirty="0"/>
          </a:p>
          <a:p>
            <a:pPr marL="0" indent="0">
              <a:buNone/>
            </a:pPr>
            <a:r>
              <a:rPr lang="en-US" sz="1900" b="1" dirty="0"/>
              <a:t>Assessments Created</a:t>
            </a:r>
          </a:p>
          <a:p>
            <a:r>
              <a:rPr lang="en-US" sz="1900" b="1" dirty="0"/>
              <a:t>Alternative Teaching Methods and the Future of Higher Education Learning: </a:t>
            </a:r>
            <a:r>
              <a:rPr lang="en-US" sz="1900" dirty="0"/>
              <a:t>After reviewing alternative instructional methods of teaching (i.e., the flipped classroom, micro lectures, project-based learning, etc.), what pedagogical shift do you envision implementing into your course(s)? Why did you choose this method? What does it offer the student in your context, and how might it be more beneficial than a traditional lecture? How might it aid in student retention? Please consider at least two new methods to incorporate into your response. As always, please be sure to respond to at least one fellow colleague to keep the conversation and collaboration ongoing. </a:t>
            </a:r>
          </a:p>
          <a:p>
            <a:r>
              <a:rPr lang="en-US" sz="1900" b="1" dirty="0"/>
              <a:t>Instructional Design with Bloom’s Taxonomy:</a:t>
            </a:r>
            <a:r>
              <a:rPr lang="en-US" sz="1900" dirty="0"/>
              <a:t>  After reviewing the information on Bloom’s Taxonomy, how can you apply this framework to the agile mindset at our institution? What does it mean to have a growth mindset, and how does this align with the theories of Bloom’s Taxonomy? Please provide specific examples of how you might use (or already use) this framework when developing your courses. Please be sure to respond to at least one fellow colleague to keep the conversation and collaboration ongoing.</a:t>
            </a:r>
          </a:p>
          <a:p>
            <a:pPr marL="0" indent="0">
              <a:buNone/>
            </a:pPr>
            <a:endParaRPr lang="en-US" dirty="0"/>
          </a:p>
        </p:txBody>
      </p:sp>
    </p:spTree>
    <p:extLst>
      <p:ext uri="{BB962C8B-B14F-4D97-AF65-F5344CB8AC3E}">
        <p14:creationId xmlns:p14="http://schemas.microsoft.com/office/powerpoint/2010/main" val="94476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CE5E2-C8A4-B642-88E3-B8CCE21C3046}"/>
              </a:ext>
            </a:extLst>
          </p:cNvPr>
          <p:cNvSpPr>
            <a:spLocks noGrp="1"/>
          </p:cNvSpPr>
          <p:nvPr>
            <p:ph type="title"/>
          </p:nvPr>
        </p:nvSpPr>
        <p:spPr/>
        <p:txBody>
          <a:bodyPr>
            <a:normAutofit fontScale="90000"/>
          </a:bodyPr>
          <a:lstStyle/>
          <a:p>
            <a:r>
              <a:rPr lang="en-US" dirty="0"/>
              <a:t>Module 6: Planning and Facilitating Effective Discussion Online</a:t>
            </a:r>
          </a:p>
        </p:txBody>
      </p:sp>
      <p:sp>
        <p:nvSpPr>
          <p:cNvPr id="3" name="Content Placeholder 2">
            <a:extLst>
              <a:ext uri="{FF2B5EF4-FFF2-40B4-BE49-F238E27FC236}">
                <a16:creationId xmlns:a16="http://schemas.microsoft.com/office/drawing/2014/main" id="{2D22C0CE-4966-214F-B381-0ED2EE22C133}"/>
              </a:ext>
            </a:extLst>
          </p:cNvPr>
          <p:cNvSpPr>
            <a:spLocks noGrp="1"/>
          </p:cNvSpPr>
          <p:nvPr>
            <p:ph idx="1"/>
          </p:nvPr>
        </p:nvSpPr>
        <p:spPr/>
        <p:txBody>
          <a:bodyPr>
            <a:normAutofit fontScale="85000" lnSpcReduction="10000"/>
          </a:bodyPr>
          <a:lstStyle/>
          <a:p>
            <a:pPr marL="0" indent="0">
              <a:buNone/>
            </a:pPr>
            <a:r>
              <a:rPr lang="en-US" b="1" dirty="0"/>
              <a:t>Module Learning Objectives</a:t>
            </a:r>
          </a:p>
          <a:p>
            <a:r>
              <a:rPr lang="en-US" dirty="0"/>
              <a:t>Define at least three (3) strategies for creating engaging discussions online.</a:t>
            </a:r>
          </a:p>
          <a:p>
            <a:r>
              <a:rPr lang="en-US" dirty="0"/>
              <a:t>Differentiate between Synchronous and Asynchronous discussions for various modalities (i.e.,  online, hybrid/blended, flex, in-person).</a:t>
            </a:r>
          </a:p>
          <a:p>
            <a:r>
              <a:rPr lang="en-US" dirty="0"/>
              <a:t>Determine how to best leverage our educational technology tools to maximize learner participation and to create impactful online discussions.</a:t>
            </a:r>
          </a:p>
          <a:p>
            <a:pPr marL="0" indent="0">
              <a:buNone/>
            </a:pPr>
            <a:r>
              <a:rPr lang="en-US" b="1" dirty="0"/>
              <a:t>Assessments Created</a:t>
            </a:r>
          </a:p>
          <a:p>
            <a:r>
              <a:rPr lang="en-US" b="1" dirty="0"/>
              <a:t>Asynchronous vs Synchronous Discussion</a:t>
            </a:r>
            <a:r>
              <a:rPr lang="en-US" dirty="0"/>
              <a:t>: What is the difference between asynchronous and synchronous discussions? Which method are you most comfortable with and why? Consider exploring the method that you have the least experience with. Please provide a scenario where using this type of discussion would be beneficial for the students in your courses. As always, please be sure to respond to at least one fellow colleague to keep the conversation and collaboration ongoing.</a:t>
            </a:r>
          </a:p>
        </p:txBody>
      </p:sp>
    </p:spTree>
    <p:extLst>
      <p:ext uri="{BB962C8B-B14F-4D97-AF65-F5344CB8AC3E}">
        <p14:creationId xmlns:p14="http://schemas.microsoft.com/office/powerpoint/2010/main" val="509302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350A8-C18B-E54D-BFB0-8DBCC3940692}"/>
              </a:ext>
            </a:extLst>
          </p:cNvPr>
          <p:cNvSpPr>
            <a:spLocks noGrp="1"/>
          </p:cNvSpPr>
          <p:nvPr>
            <p:ph type="title"/>
          </p:nvPr>
        </p:nvSpPr>
        <p:spPr/>
        <p:txBody>
          <a:bodyPr>
            <a:normAutofit fontScale="90000"/>
          </a:bodyPr>
          <a:lstStyle/>
          <a:p>
            <a:r>
              <a:rPr lang="en-US" dirty="0"/>
              <a:t>Module 7: Planning and Facilitating Effective Course Assessment</a:t>
            </a:r>
          </a:p>
        </p:txBody>
      </p:sp>
      <p:sp>
        <p:nvSpPr>
          <p:cNvPr id="3" name="Content Placeholder 2">
            <a:extLst>
              <a:ext uri="{FF2B5EF4-FFF2-40B4-BE49-F238E27FC236}">
                <a16:creationId xmlns:a16="http://schemas.microsoft.com/office/drawing/2014/main" id="{244A2F4E-7958-6941-BCCC-27D8767E61C9}"/>
              </a:ext>
            </a:extLst>
          </p:cNvPr>
          <p:cNvSpPr>
            <a:spLocks noGrp="1"/>
          </p:cNvSpPr>
          <p:nvPr>
            <p:ph idx="1"/>
          </p:nvPr>
        </p:nvSpPr>
        <p:spPr/>
        <p:txBody>
          <a:bodyPr>
            <a:normAutofit fontScale="70000" lnSpcReduction="20000"/>
          </a:bodyPr>
          <a:lstStyle/>
          <a:p>
            <a:pPr marL="0" indent="0">
              <a:buNone/>
            </a:pPr>
            <a:r>
              <a:rPr lang="en-US" b="1" dirty="0"/>
              <a:t>Module Learning Objectives</a:t>
            </a:r>
          </a:p>
          <a:p>
            <a:r>
              <a:rPr lang="en-US" dirty="0"/>
              <a:t>Differentiate between formative and summative assessment. </a:t>
            </a:r>
          </a:p>
          <a:p>
            <a:r>
              <a:rPr lang="en-US" dirty="0"/>
              <a:t>Determine how to best connect your student learning outcomes with assessment in your course(s).</a:t>
            </a:r>
          </a:p>
          <a:p>
            <a:r>
              <a:rPr lang="en-US" dirty="0"/>
              <a:t>Categorize new assessment strategies to implement equitable learning outcomes into your course(s) to increase student retention.</a:t>
            </a:r>
          </a:p>
          <a:p>
            <a:pPr marL="0" indent="0">
              <a:buNone/>
            </a:pPr>
            <a:r>
              <a:rPr lang="en-US" b="1" dirty="0"/>
              <a:t>Assessments Created</a:t>
            </a:r>
          </a:p>
          <a:p>
            <a:r>
              <a:rPr lang="en-US" b="1" dirty="0"/>
              <a:t>Formative vs. Summative Assessment:</a:t>
            </a:r>
            <a:r>
              <a:rPr lang="en-US" dirty="0"/>
              <a:t> What is the difference between formative and summative assessment? Please provide an example of each from your course(s) and explain their effectiveness. Why is it important to align assessment with student learning outcomes? Be specific in your response. As always, please be sure to respond to at least one fellow colleague to keep the conversation and collaboration ongoing.</a:t>
            </a:r>
          </a:p>
          <a:p>
            <a:r>
              <a:rPr lang="en-US" b="1" dirty="0"/>
              <a:t>New Assessment Strategies for the ______ of 2030</a:t>
            </a:r>
            <a:r>
              <a:rPr lang="en-US" dirty="0"/>
              <a:t>: After reviewing the assessment practices at _____(i.e. , Authentic and Performance-Based Assessment, linking student learning outcomes to assessment, etc.), what new strategies will you implement into your course(s)? Why might these new strategies be better aligned for assessing students? How do we make sure assessment is aligned with career pathways for our students? As always, please be sure to respond to at least one fellow colleague to keep the conversation and collaboration ongoing.</a:t>
            </a:r>
          </a:p>
          <a:p>
            <a:endParaRPr lang="en-US" b="1" dirty="0"/>
          </a:p>
        </p:txBody>
      </p:sp>
    </p:spTree>
    <p:extLst>
      <p:ext uri="{BB962C8B-B14F-4D97-AF65-F5344CB8AC3E}">
        <p14:creationId xmlns:p14="http://schemas.microsoft.com/office/powerpoint/2010/main" val="216470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C7E1C-247D-CA41-9D51-DE9CED49776B}"/>
              </a:ext>
            </a:extLst>
          </p:cNvPr>
          <p:cNvSpPr>
            <a:spLocks noGrp="1"/>
          </p:cNvSpPr>
          <p:nvPr>
            <p:ph type="title"/>
          </p:nvPr>
        </p:nvSpPr>
        <p:spPr/>
        <p:txBody>
          <a:bodyPr>
            <a:normAutofit fontScale="90000"/>
          </a:bodyPr>
          <a:lstStyle/>
          <a:p>
            <a:r>
              <a:rPr lang="en-US" dirty="0"/>
              <a:t>Module 8: Final Project – Course Module Proposal</a:t>
            </a:r>
          </a:p>
        </p:txBody>
      </p:sp>
      <p:sp>
        <p:nvSpPr>
          <p:cNvPr id="3" name="Content Placeholder 2">
            <a:extLst>
              <a:ext uri="{FF2B5EF4-FFF2-40B4-BE49-F238E27FC236}">
                <a16:creationId xmlns:a16="http://schemas.microsoft.com/office/drawing/2014/main" id="{2BE37F26-C5E1-C648-8B11-A5642C3B6021}"/>
              </a:ext>
            </a:extLst>
          </p:cNvPr>
          <p:cNvSpPr>
            <a:spLocks noGrp="1"/>
          </p:cNvSpPr>
          <p:nvPr>
            <p:ph idx="1"/>
          </p:nvPr>
        </p:nvSpPr>
        <p:spPr/>
        <p:txBody>
          <a:bodyPr>
            <a:normAutofit fontScale="85000" lnSpcReduction="10000"/>
          </a:bodyPr>
          <a:lstStyle/>
          <a:p>
            <a:pPr marL="0" indent="0">
              <a:buNone/>
            </a:pPr>
            <a:r>
              <a:rPr lang="en-US" b="1" dirty="0"/>
              <a:t>Module Learning Objectives</a:t>
            </a:r>
          </a:p>
          <a:p>
            <a:r>
              <a:rPr lang="en-US" dirty="0"/>
              <a:t>Synthesize course material to prepare and complete a course module proposal.</a:t>
            </a:r>
            <a:endParaRPr lang="en-US" b="1" dirty="0"/>
          </a:p>
          <a:p>
            <a:pPr marL="0" indent="0">
              <a:buNone/>
            </a:pPr>
            <a:r>
              <a:rPr lang="en-US" b="1" dirty="0"/>
              <a:t>Assessments Created</a:t>
            </a:r>
          </a:p>
          <a:p>
            <a:r>
              <a:rPr lang="en-US" b="1" dirty="0"/>
              <a:t>Course Module Proposal </a:t>
            </a:r>
            <a:r>
              <a:rPr lang="en-US" dirty="0"/>
              <a:t>- After completing the course, prepare </a:t>
            </a:r>
            <a:r>
              <a:rPr lang="en-US" b="1" dirty="0"/>
              <a:t>at least one </a:t>
            </a:r>
            <a:r>
              <a:rPr lang="en-US" dirty="0"/>
              <a:t>course module proposal that encompasses all that you've learned from the course. This module/course proposal could be implemented into your course after our review. By utilizing the resources in this course, you will be able to submit a course module proposal that could potentially revolutionize your pedagogy to ultimately tap into student's intrinsic motivation for consistent motivation and ultimately retention. Please review the information below from our Faculty Handbook that will define and contextualize course development here at _____, and the incentive for you to innovate your course(s). Be sure to </a:t>
            </a:r>
            <a:r>
              <a:rPr lang="en-US" b="1" dirty="0"/>
              <a:t>review the rubric </a:t>
            </a:r>
            <a:r>
              <a:rPr lang="en-US" dirty="0"/>
              <a:t>to ensure that your course module proposal will get approved. As always, contact us with any questions.</a:t>
            </a:r>
          </a:p>
        </p:txBody>
      </p:sp>
    </p:spTree>
    <p:extLst>
      <p:ext uri="{BB962C8B-B14F-4D97-AF65-F5344CB8AC3E}">
        <p14:creationId xmlns:p14="http://schemas.microsoft.com/office/powerpoint/2010/main" val="2793982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28DBD-173B-2142-AA81-97896C1CF349}"/>
              </a:ext>
            </a:extLst>
          </p:cNvPr>
          <p:cNvSpPr>
            <a:spLocks noGrp="1"/>
          </p:cNvSpPr>
          <p:nvPr>
            <p:ph type="title"/>
          </p:nvPr>
        </p:nvSpPr>
        <p:spPr/>
        <p:txBody>
          <a:bodyPr/>
          <a:lstStyle/>
          <a:p>
            <a:r>
              <a:rPr lang="en-US" dirty="0"/>
              <a:t>Course Rubric Example</a:t>
            </a:r>
          </a:p>
        </p:txBody>
      </p:sp>
      <p:graphicFrame>
        <p:nvGraphicFramePr>
          <p:cNvPr id="5" name="Table 5">
            <a:extLst>
              <a:ext uri="{FF2B5EF4-FFF2-40B4-BE49-F238E27FC236}">
                <a16:creationId xmlns:a16="http://schemas.microsoft.com/office/drawing/2014/main" id="{2F5BA461-580D-8340-A4F4-2FA928ADE336}"/>
              </a:ext>
            </a:extLst>
          </p:cNvPr>
          <p:cNvGraphicFramePr>
            <a:graphicFrameLocks noGrp="1"/>
          </p:cNvGraphicFramePr>
          <p:nvPr>
            <p:ph idx="1"/>
            <p:extLst>
              <p:ext uri="{D42A27DB-BD31-4B8C-83A1-F6EECF244321}">
                <p14:modId xmlns:p14="http://schemas.microsoft.com/office/powerpoint/2010/main" val="1294549563"/>
              </p:ext>
            </p:extLst>
          </p:nvPr>
        </p:nvGraphicFramePr>
        <p:xfrm>
          <a:off x="5118100" y="683173"/>
          <a:ext cx="5928273" cy="4978750"/>
        </p:xfrm>
        <a:graphic>
          <a:graphicData uri="http://schemas.openxmlformats.org/drawingml/2006/table">
            <a:tbl>
              <a:tblPr firstRow="1" bandRow="1">
                <a:tableStyleId>{5C22544A-7EE6-4342-B048-85BDC9FD1C3A}</a:tableStyleId>
              </a:tblPr>
              <a:tblGrid>
                <a:gridCol w="1976091">
                  <a:extLst>
                    <a:ext uri="{9D8B030D-6E8A-4147-A177-3AD203B41FA5}">
                      <a16:colId xmlns:a16="http://schemas.microsoft.com/office/drawing/2014/main" val="642385374"/>
                    </a:ext>
                  </a:extLst>
                </a:gridCol>
                <a:gridCol w="1976091">
                  <a:extLst>
                    <a:ext uri="{9D8B030D-6E8A-4147-A177-3AD203B41FA5}">
                      <a16:colId xmlns:a16="http://schemas.microsoft.com/office/drawing/2014/main" val="100504683"/>
                    </a:ext>
                  </a:extLst>
                </a:gridCol>
                <a:gridCol w="1976091">
                  <a:extLst>
                    <a:ext uri="{9D8B030D-6E8A-4147-A177-3AD203B41FA5}">
                      <a16:colId xmlns:a16="http://schemas.microsoft.com/office/drawing/2014/main" val="1322851790"/>
                    </a:ext>
                  </a:extLst>
                </a:gridCol>
              </a:tblGrid>
              <a:tr h="1179099">
                <a:tc>
                  <a:txBody>
                    <a:bodyPr/>
                    <a:lstStyle/>
                    <a:p>
                      <a:r>
                        <a:rPr lang="en-US" dirty="0"/>
                        <a:t>Criteria (Weight)</a:t>
                      </a:r>
                    </a:p>
                  </a:txBody>
                  <a:tcPr/>
                </a:tc>
                <a:tc>
                  <a:txBody>
                    <a:bodyPr/>
                    <a:lstStyle/>
                    <a:p>
                      <a:r>
                        <a:rPr lang="en-US" dirty="0"/>
                        <a:t>Met</a:t>
                      </a:r>
                    </a:p>
                    <a:p>
                      <a:r>
                        <a:rPr lang="en-US" dirty="0"/>
                        <a:t>(100%)</a:t>
                      </a:r>
                    </a:p>
                  </a:txBody>
                  <a:tcPr/>
                </a:tc>
                <a:tc>
                  <a:txBody>
                    <a:bodyPr/>
                    <a:lstStyle/>
                    <a:p>
                      <a:r>
                        <a:rPr lang="en-US" dirty="0"/>
                        <a:t>Revise</a:t>
                      </a:r>
                    </a:p>
                    <a:p>
                      <a:r>
                        <a:rPr lang="en-US" dirty="0"/>
                        <a:t>(0 %)</a:t>
                      </a:r>
                    </a:p>
                  </a:txBody>
                  <a:tcPr/>
                </a:tc>
                <a:extLst>
                  <a:ext uri="{0D108BD9-81ED-4DB2-BD59-A6C34878D82A}">
                    <a16:rowId xmlns:a16="http://schemas.microsoft.com/office/drawing/2014/main" val="3663148476"/>
                  </a:ext>
                </a:extLst>
              </a:tr>
              <a:tr h="18794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Connection to Instructor Course Materials and Resources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t>
                      </a:r>
                      <a:r>
                        <a:rPr lang="en-US" sz="1200" b="1" dirty="0"/>
                        <a:t>50%)</a:t>
                      </a:r>
                    </a:p>
                  </a:txBody>
                  <a:tcPr/>
                </a:tc>
                <a:tc>
                  <a:txBody>
                    <a:bodyPr/>
                    <a:lstStyle/>
                    <a:p>
                      <a:r>
                        <a:rPr lang="en-US" sz="1200" dirty="0"/>
                        <a:t>Instructor's submission is relevant to the information presented in the instructor course. Submission is detailed with proper evidence cited from the course information. </a:t>
                      </a:r>
                    </a:p>
                  </a:txBody>
                  <a:tcPr/>
                </a:tc>
                <a:tc>
                  <a:txBody>
                    <a:bodyPr/>
                    <a:lstStyle/>
                    <a:p>
                      <a:r>
                        <a:rPr lang="en-US" sz="1200" dirty="0"/>
                        <a:t>Instructor's submission is </a:t>
                      </a:r>
                      <a:r>
                        <a:rPr lang="en-US" sz="1200" b="1" dirty="0"/>
                        <a:t>not </a:t>
                      </a:r>
                      <a:r>
                        <a:rPr lang="en-US" sz="1200" dirty="0"/>
                        <a:t>relevant to the information presented in the instructor course. Submission is missing information and is without proper evidence cited from the course information. </a:t>
                      </a:r>
                    </a:p>
                  </a:txBody>
                  <a:tcPr/>
                </a:tc>
                <a:extLst>
                  <a:ext uri="{0D108BD9-81ED-4DB2-BD59-A6C34878D82A}">
                    <a16:rowId xmlns:a16="http://schemas.microsoft.com/office/drawing/2014/main" val="711397049"/>
                  </a:ext>
                </a:extLst>
              </a:tr>
              <a:tr h="15649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Effective Analysis and Utilization of Instructor Course (50%)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Instructor demonstrates ability to effectively utilize educational technology and innovative pedagogy in their submission. Submission has original thought and clearly explains relevant examples thoroughly.</a:t>
                      </a:r>
                      <a:endParaRPr lang="en-US" sz="1200" dirty="0">
                        <a:effectLs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Instructor does </a:t>
                      </a:r>
                      <a:r>
                        <a:rPr lang="en-US" sz="1200" b="1" kern="1200" dirty="0">
                          <a:solidFill>
                            <a:schemeClr val="dk1"/>
                          </a:solidFill>
                          <a:effectLst/>
                          <a:latin typeface="+mn-lt"/>
                          <a:ea typeface="+mn-ea"/>
                          <a:cs typeface="+mn-cs"/>
                        </a:rPr>
                        <a:t>not</a:t>
                      </a:r>
                      <a:r>
                        <a:rPr lang="en-US" sz="1200" kern="1200" dirty="0">
                          <a:solidFill>
                            <a:schemeClr val="dk1"/>
                          </a:solidFill>
                          <a:effectLst/>
                          <a:latin typeface="+mn-lt"/>
                          <a:ea typeface="+mn-ea"/>
                          <a:cs typeface="+mn-cs"/>
                        </a:rPr>
                        <a:t> demonstrate ability to effectively utilize educational technology and new pedagogy in their submission. Submission is lacking originality and does not clearly explain relevant examples.</a:t>
                      </a:r>
                      <a:endParaRPr lang="en-US" sz="1200" dirty="0">
                        <a:effectLst/>
                      </a:endParaRPr>
                    </a:p>
                  </a:txBody>
                  <a:tcPr/>
                </a:tc>
                <a:extLst>
                  <a:ext uri="{0D108BD9-81ED-4DB2-BD59-A6C34878D82A}">
                    <a16:rowId xmlns:a16="http://schemas.microsoft.com/office/drawing/2014/main" val="3718504863"/>
                  </a:ext>
                </a:extLst>
              </a:tr>
            </a:tbl>
          </a:graphicData>
        </a:graphic>
      </p:graphicFrame>
    </p:spTree>
    <p:extLst>
      <p:ext uri="{BB962C8B-B14F-4D97-AF65-F5344CB8AC3E}">
        <p14:creationId xmlns:p14="http://schemas.microsoft.com/office/powerpoint/2010/main" val="2758103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FD076-49A5-2E41-BFF9-3C33850517C5}"/>
              </a:ext>
            </a:extLst>
          </p:cNvPr>
          <p:cNvSpPr>
            <a:spLocks noGrp="1"/>
          </p:cNvSpPr>
          <p:nvPr>
            <p:ph type="title"/>
          </p:nvPr>
        </p:nvSpPr>
        <p:spPr/>
        <p:txBody>
          <a:bodyPr>
            <a:normAutofit/>
          </a:bodyPr>
          <a:lstStyle/>
          <a:p>
            <a:r>
              <a:rPr lang="en-US" dirty="0"/>
              <a:t>Conclusion</a:t>
            </a:r>
          </a:p>
        </p:txBody>
      </p:sp>
      <p:sp>
        <p:nvSpPr>
          <p:cNvPr id="3" name="Content Placeholder 2">
            <a:extLst>
              <a:ext uri="{FF2B5EF4-FFF2-40B4-BE49-F238E27FC236}">
                <a16:creationId xmlns:a16="http://schemas.microsoft.com/office/drawing/2014/main" id="{CF471875-E9FD-AA47-928D-562ED928B452}"/>
              </a:ext>
            </a:extLst>
          </p:cNvPr>
          <p:cNvSpPr>
            <a:spLocks noGrp="1"/>
          </p:cNvSpPr>
          <p:nvPr>
            <p:ph idx="1"/>
          </p:nvPr>
        </p:nvSpPr>
        <p:spPr>
          <a:xfrm>
            <a:off x="5118447" y="577517"/>
            <a:ext cx="6281873" cy="5739062"/>
          </a:xfrm>
        </p:spPr>
        <p:txBody>
          <a:bodyPr>
            <a:noAutofit/>
          </a:bodyPr>
          <a:lstStyle/>
          <a:p>
            <a:pPr marL="0" indent="0">
              <a:buNone/>
            </a:pPr>
            <a:r>
              <a:rPr lang="en-US" sz="1100" dirty="0"/>
              <a:t>As we wrap-up the course, please be sure to review any content that you might need a refresher on in order to complete your </a:t>
            </a:r>
            <a:r>
              <a:rPr lang="en-US" sz="1100" b="1" dirty="0"/>
              <a:t>Course Module Proposal. </a:t>
            </a:r>
            <a:r>
              <a:rPr lang="en-US" sz="1100" dirty="0"/>
              <a:t>As we navigate in the new normal, we must be proactive in our approach to instruction. This course will be available to you during your entire tenure at our institution, so be sure to maximize its utility and leverage what you've learned in this course to be applied in your specific course(s). </a:t>
            </a:r>
          </a:p>
          <a:p>
            <a:pPr marL="0" indent="0">
              <a:buNone/>
            </a:pPr>
            <a:r>
              <a:rPr lang="en-US" sz="1100" dirty="0"/>
              <a:t>Our office is available to assist all faculty working on course development projects. We can</a:t>
            </a:r>
            <a:br>
              <a:rPr lang="en-US" sz="1100" dirty="0"/>
            </a:br>
            <a:r>
              <a:rPr lang="en-US" sz="1100" dirty="0"/>
              <a:t>assist faculty with a variety of course development activities such as, writing course learning</a:t>
            </a:r>
            <a:br>
              <a:rPr lang="en-US" sz="1100" dirty="0"/>
            </a:br>
            <a:r>
              <a:rPr lang="en-US" sz="1100" dirty="0"/>
              <a:t>outcomes, finding open educational resources to replace or supplement textbooks, writing grading rubrics, developing quality assessments, planning engaging classroom activities, etc.</a:t>
            </a:r>
            <a:br>
              <a:rPr lang="en-US" sz="1100" dirty="0"/>
            </a:br>
            <a:r>
              <a:rPr lang="en-US" sz="1100" dirty="0"/>
              <a:t>Faculty working on the development of online and hybrid courses will work closely with us throughout the process.</a:t>
            </a:r>
          </a:p>
          <a:p>
            <a:pPr marL="0" indent="0">
              <a:buNone/>
            </a:pPr>
            <a:r>
              <a:rPr lang="en-US" sz="1100" dirty="0"/>
              <a:t>By incorporating innovation into our teaching pedagogy, the focus is ultimately student retention. We want to be diligent in our approach to ensure all potential learners are being reached, and to be sure that we can sustain success well into the future as an institution. </a:t>
            </a:r>
            <a:r>
              <a:rPr lang="en-US" sz="1100" b="1" dirty="0"/>
              <a:t>In addition to the proposal, there is a faculty survey.</a:t>
            </a:r>
            <a:r>
              <a:rPr lang="en-US" sz="1100" dirty="0"/>
              <a:t> Please be sure to complete this, as your feedback will assist us tremendously in improving this course as we move forward. As always, please feel free to contact us.</a:t>
            </a:r>
          </a:p>
          <a:p>
            <a:pPr marL="0" indent="0">
              <a:buNone/>
            </a:pPr>
            <a:r>
              <a:rPr lang="en-US" sz="1100" dirty="0"/>
              <a:t>As we conclude the course, we would like to thank you in advance for your hard-work and diligence as we understand this course is very rigorous. You, the faculty, are the most important piece of the higher education puzzle because without you, our students would not be able to achieve, strive, and inspire for new initiatives and endeavors. So, on behalf of the ______ Community, we thank you for your agile approach and caring nature to support all students. </a:t>
            </a:r>
          </a:p>
          <a:p>
            <a:pPr marL="0" indent="0">
              <a:buNone/>
            </a:pPr>
            <a:r>
              <a:rPr lang="en-US" sz="1100" dirty="0"/>
              <a:t>Should any questions or concerns arise during your time with us, as always, feel free to reach out for assistance.</a:t>
            </a:r>
          </a:p>
        </p:txBody>
      </p:sp>
    </p:spTree>
    <p:extLst>
      <p:ext uri="{BB962C8B-B14F-4D97-AF65-F5344CB8AC3E}">
        <p14:creationId xmlns:p14="http://schemas.microsoft.com/office/powerpoint/2010/main" val="1241759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07686-FC10-1649-856A-7D1F0182E280}"/>
              </a:ext>
            </a:extLst>
          </p:cNvPr>
          <p:cNvSpPr>
            <a:spLocks noGrp="1"/>
          </p:cNvSpPr>
          <p:nvPr>
            <p:ph type="title"/>
          </p:nvPr>
        </p:nvSpPr>
        <p:spPr/>
        <p:txBody>
          <a:bodyPr/>
          <a:lstStyle/>
          <a:p>
            <a:r>
              <a:rPr lang="en-US" dirty="0"/>
              <a:t>Course Survey Example</a:t>
            </a:r>
          </a:p>
        </p:txBody>
      </p:sp>
      <p:sp>
        <p:nvSpPr>
          <p:cNvPr id="3" name="Content Placeholder 2">
            <a:extLst>
              <a:ext uri="{FF2B5EF4-FFF2-40B4-BE49-F238E27FC236}">
                <a16:creationId xmlns:a16="http://schemas.microsoft.com/office/drawing/2014/main" id="{B03ABE36-C387-394A-8EE9-75D718365BED}"/>
              </a:ext>
            </a:extLst>
          </p:cNvPr>
          <p:cNvSpPr>
            <a:spLocks noGrp="1"/>
          </p:cNvSpPr>
          <p:nvPr>
            <p:ph idx="1"/>
          </p:nvPr>
        </p:nvSpPr>
        <p:spPr>
          <a:xfrm>
            <a:off x="5023689" y="313509"/>
            <a:ext cx="6279680" cy="5932389"/>
          </a:xfrm>
        </p:spPr>
        <p:txBody>
          <a:bodyPr>
            <a:normAutofit/>
          </a:bodyPr>
          <a:lstStyle/>
          <a:p>
            <a:pPr marL="0" indent="0">
              <a:buNone/>
            </a:pPr>
            <a:r>
              <a:rPr lang="en-US" sz="1400" dirty="0"/>
              <a:t>This survey is designed to gain critical feedback from faculty to improve the training and development course moving forward into the new normal. Remember, this course will be available to you during your entire tenure at _____, so be sure to utilize it. Furthermore, your input and expertise are vital for our office to implement the most applicable resources for all faculty. If you have any questions, please contact us at_____. </a:t>
            </a:r>
          </a:p>
          <a:p>
            <a:pPr marL="0" indent="0">
              <a:buNone/>
            </a:pPr>
            <a:r>
              <a:rPr lang="en-US" sz="1400" b="1" dirty="0"/>
              <a:t>Questions</a:t>
            </a:r>
          </a:p>
          <a:p>
            <a:pPr lvl="0"/>
            <a:r>
              <a:rPr lang="en-US" sz="1400" dirty="0"/>
              <a:t>Do you believe the asynchronous training and development course was helpful? Why or why not?</a:t>
            </a:r>
          </a:p>
          <a:p>
            <a:pPr lvl="0"/>
            <a:r>
              <a:rPr lang="en-US" sz="1400" dirty="0"/>
              <a:t>If it was helpful, how so? If not, please explain what our office can do to improve the course.</a:t>
            </a:r>
          </a:p>
          <a:p>
            <a:pPr lvl="0"/>
            <a:r>
              <a:rPr lang="en-US" sz="1400" dirty="0"/>
              <a:t>Was there a particular Module (i.e., Leveraging Your Canvas Classroom, Accessibility, etc.) that you found the most helpful? </a:t>
            </a:r>
            <a:r>
              <a:rPr lang="en-US" sz="1400"/>
              <a:t>Please explain</a:t>
            </a:r>
            <a:r>
              <a:rPr lang="en-US" sz="1400" dirty="0"/>
              <a:t>.</a:t>
            </a:r>
          </a:p>
          <a:p>
            <a:pPr lvl="0"/>
            <a:r>
              <a:rPr lang="en-US" sz="1400" dirty="0"/>
              <a:t>Was there a particular module that you found the least helpful? Please explain.</a:t>
            </a:r>
          </a:p>
          <a:p>
            <a:pPr lvl="0"/>
            <a:r>
              <a:rPr lang="en-US" sz="1400" dirty="0"/>
              <a:t>Additional Comments: Feel free to provide any additional comments, questions, concerns, etc., related to the course, and we’d be happy to assist.</a:t>
            </a:r>
          </a:p>
          <a:p>
            <a:pPr marL="0" indent="0">
              <a:buNone/>
            </a:pPr>
            <a:endParaRPr lang="en-US" dirty="0"/>
          </a:p>
        </p:txBody>
      </p:sp>
    </p:spTree>
    <p:extLst>
      <p:ext uri="{BB962C8B-B14F-4D97-AF65-F5344CB8AC3E}">
        <p14:creationId xmlns:p14="http://schemas.microsoft.com/office/powerpoint/2010/main" val="1687167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88FC9-EB68-2D4E-8853-7E5BEA37C4FC}"/>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D044BC4D-522F-3446-8C78-51AEF3B0F7C5}"/>
              </a:ext>
            </a:extLst>
          </p:cNvPr>
          <p:cNvSpPr>
            <a:spLocks noGrp="1"/>
          </p:cNvSpPr>
          <p:nvPr>
            <p:ph idx="1"/>
          </p:nvPr>
        </p:nvSpPr>
        <p:spPr/>
        <p:txBody>
          <a:bodyPr/>
          <a:lstStyle/>
          <a:p>
            <a:pPr marL="0" indent="0">
              <a:buNone/>
            </a:pPr>
            <a:r>
              <a:rPr lang="en-US" b="1" dirty="0"/>
              <a:t>Contact Information </a:t>
            </a:r>
          </a:p>
          <a:p>
            <a:r>
              <a:rPr lang="en-US" dirty="0"/>
              <a:t>Ben Gerhardt</a:t>
            </a:r>
          </a:p>
          <a:p>
            <a:r>
              <a:rPr lang="en-US" dirty="0"/>
              <a:t>Instructional Design and Curriculum Specialist</a:t>
            </a:r>
          </a:p>
          <a:p>
            <a:r>
              <a:rPr lang="en-US" dirty="0"/>
              <a:t>Email: </a:t>
            </a:r>
            <a:r>
              <a:rPr lang="en-US" dirty="0" err="1">
                <a:hlinkClick r:id="rId2"/>
              </a:rPr>
              <a:t>gerhardtbh@gmail.com</a:t>
            </a:r>
            <a:endParaRPr lang="en-US" dirty="0"/>
          </a:p>
        </p:txBody>
      </p:sp>
    </p:spTree>
    <p:extLst>
      <p:ext uri="{BB962C8B-B14F-4D97-AF65-F5344CB8AC3E}">
        <p14:creationId xmlns:p14="http://schemas.microsoft.com/office/powerpoint/2010/main" val="3852278986"/>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emplate>Atlas</Template>
  <TotalTime>243</TotalTime>
  <Words>4050</Words>
  <Application>Microsoft Macintosh PowerPoint</Application>
  <PresentationFormat>Widescreen</PresentationFormat>
  <Paragraphs>114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Calibri Light</vt:lpstr>
      <vt:lpstr>Rockwell</vt:lpstr>
      <vt:lpstr>Wingdings</vt:lpstr>
      <vt:lpstr>Atlas</vt:lpstr>
      <vt:lpstr>Enhanced Course Development and Universal Design </vt:lpstr>
      <vt:lpstr>Outline for Asynchronous Faculty Training and Development Course</vt:lpstr>
      <vt:lpstr>Introduction</vt:lpstr>
      <vt:lpstr>Module 1: Leveraging Your Canvas Classroom</vt:lpstr>
      <vt:lpstr>Module 2: Educational Technology Tools</vt:lpstr>
      <vt:lpstr>Module 3: Accessibility</vt:lpstr>
      <vt:lpstr>Module 4: Diversity, Equity, and Inclusion</vt:lpstr>
      <vt:lpstr>Module 5: Engaging Students in Course Content</vt:lpstr>
      <vt:lpstr>Module 6: Planning and Facilitating Effective Discussion Online</vt:lpstr>
      <vt:lpstr>Module 7: Planning and Facilitating Effective Course Assessment</vt:lpstr>
      <vt:lpstr>Module 8: Final Project – Course Module Proposal</vt:lpstr>
      <vt:lpstr>Course Rubric Example</vt:lpstr>
      <vt:lpstr>Conclusion</vt:lpstr>
      <vt:lpstr>Course Survey Example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Instructional Design Example</dc:title>
  <dc:creator>Gerhardt, Benjamin</dc:creator>
  <cp:lastModifiedBy>Gerhardt, Benjamin</cp:lastModifiedBy>
  <cp:revision>32</cp:revision>
  <dcterms:created xsi:type="dcterms:W3CDTF">2021-05-06T14:52:55Z</dcterms:created>
  <dcterms:modified xsi:type="dcterms:W3CDTF">2021-05-12T15:14:56Z</dcterms:modified>
</cp:coreProperties>
</file>